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63" r:id="rId3"/>
    <p:sldId id="257" r:id="rId4"/>
    <p:sldId id="259" r:id="rId5"/>
    <p:sldId id="258" r:id="rId6"/>
    <p:sldId id="260" r:id="rId7"/>
    <p:sldId id="265" r:id="rId8"/>
    <p:sldId id="266" r:id="rId9"/>
    <p:sldId id="267" r:id="rId10"/>
    <p:sldId id="268" r:id="rId11"/>
    <p:sldId id="269" r:id="rId12"/>
    <p:sldId id="261" r:id="rId13"/>
    <p:sldId id="270" r:id="rId14"/>
    <p:sldId id="271" r:id="rId15"/>
    <p:sldId id="264" r:id="rId16"/>
    <p:sldId id="262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86465"/>
  </p:normalViewPr>
  <p:slideViewPr>
    <p:cSldViewPr snapToGrid="0" snapToObjects="1">
      <p:cViewPr varScale="1">
        <p:scale>
          <a:sx n="107" d="100"/>
          <a:sy n="107" d="100"/>
        </p:scale>
        <p:origin x="20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D4364-3465-B44C-B9B8-D1B9E242C2E9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02DF2D-A3A8-1941-A014-1390E289C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10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2DF2D-A3A8-1941-A014-1390E289C2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64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2DF2D-A3A8-1941-A014-1390E289C2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78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02DF2D-A3A8-1941-A014-1390E289C2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42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D9B5F55-B489-004D-80EE-557D08F65D46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25BB649-8E3C-F94A-BE4D-130B4570172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451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lorbrewer2.or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lot.ly/r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gplot2.tidyverse.org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Ggplot2 &amp; </a:t>
            </a:r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8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7C23B2-FC1A-774E-AB02-CF0ECC1BCF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94D8E6-C358-8D46-9E97-6F9D9B05E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Violin</a:t>
            </a:r>
          </a:p>
        </p:txBody>
      </p:sp>
    </p:spTree>
    <p:extLst>
      <p:ext uri="{BB962C8B-B14F-4D97-AF65-F5344CB8AC3E}">
        <p14:creationId xmlns:p14="http://schemas.microsoft.com/office/powerpoint/2010/main" val="2423517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C892F2-B26D-3C45-8A44-4844BDAE1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3E430B-BF78-A842-83E7-69ED82ED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Time Series</a:t>
            </a:r>
          </a:p>
        </p:txBody>
      </p:sp>
    </p:spTree>
    <p:extLst>
      <p:ext uri="{BB962C8B-B14F-4D97-AF65-F5344CB8AC3E}">
        <p14:creationId xmlns:p14="http://schemas.microsoft.com/office/powerpoint/2010/main" val="4287444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C5B21-ED22-9F48-9150-77B879C58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dirty="0" err="1"/>
              <a:t>ggplot</a:t>
            </a:r>
            <a:r>
              <a:rPr lang="en-US" dirty="0"/>
              <a:t>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6261F-42EF-6B44-A405-2D8CC8910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Axis and Guides Labels</a:t>
            </a:r>
          </a:p>
          <a:p>
            <a:r>
              <a:rPr lang="en-US" dirty="0"/>
              <a:t>Colors</a:t>
            </a:r>
          </a:p>
          <a:p>
            <a:r>
              <a:rPr lang="en-US" dirty="0"/>
              <a:t>Themes</a:t>
            </a:r>
          </a:p>
          <a:p>
            <a:r>
              <a:rPr lang="en-US" dirty="0"/>
              <a:t>Facet wrapping</a:t>
            </a:r>
          </a:p>
          <a:p>
            <a:r>
              <a:rPr lang="en-US" dirty="0"/>
              <a:t>Add single lines: </a:t>
            </a:r>
            <a:r>
              <a:rPr lang="en-US" dirty="0" err="1"/>
              <a:t>geom_hline</a:t>
            </a:r>
            <a:r>
              <a:rPr lang="en-US" dirty="0"/>
              <a:t>()/</a:t>
            </a:r>
            <a:r>
              <a:rPr lang="en-US" dirty="0" err="1"/>
              <a:t>geom_vline</a:t>
            </a:r>
            <a:r>
              <a:rPr lang="en-US" dirty="0"/>
              <a:t>()</a:t>
            </a:r>
          </a:p>
          <a:p>
            <a:r>
              <a:rPr lang="en-US" dirty="0"/>
              <a:t>Adding labels: </a:t>
            </a:r>
            <a:r>
              <a:rPr lang="en-US" dirty="0" err="1"/>
              <a:t>geom_text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04904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Content Placeholder 4">
            <a:extLst>
              <a:ext uri="{FF2B5EF4-FFF2-40B4-BE49-F238E27FC236}">
                <a16:creationId xmlns:a16="http://schemas.microsoft.com/office/drawing/2014/main" id="{4487737C-3608-A24B-AAC8-E5D145BBA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75" y="1125998"/>
            <a:ext cx="6900380" cy="4606003"/>
          </a:xfrm>
          <a:prstGeom prst="rect">
            <a:avLst/>
          </a:prstGeom>
        </p:spPr>
      </p:pic>
      <p:sp>
        <p:nvSpPr>
          <p:cNvPr id="3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8449A8-FD8C-D041-A4F8-B2CFA2923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cap="all"/>
              <a:t>Lines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D9DCA62D-BFEF-4AF1-BDC2-6164552C4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495200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F02A79-284A-9D4E-BD77-BF23ACC3C9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A4231E-0A90-C846-929E-8F973AAC2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Labels</a:t>
            </a:r>
          </a:p>
        </p:txBody>
      </p:sp>
    </p:spTree>
    <p:extLst>
      <p:ext uri="{BB962C8B-B14F-4D97-AF65-F5344CB8AC3E}">
        <p14:creationId xmlns:p14="http://schemas.microsoft.com/office/powerpoint/2010/main" val="2098584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46">
            <a:extLst>
              <a:ext uri="{FF2B5EF4-FFF2-40B4-BE49-F238E27FC236}">
                <a16:creationId xmlns:a16="http://schemas.microsoft.com/office/drawing/2014/main" id="{9E8A3474-A3A2-4200-9E98-3433E3D19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69" name="Rectangle 48">
            <a:extLst>
              <a:ext uri="{FF2B5EF4-FFF2-40B4-BE49-F238E27FC236}">
                <a16:creationId xmlns:a16="http://schemas.microsoft.com/office/drawing/2014/main" id="{A2B36470-9A0C-4C86-99EB-05358284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50">
            <a:extLst>
              <a:ext uri="{FF2B5EF4-FFF2-40B4-BE49-F238E27FC236}">
                <a16:creationId xmlns:a16="http://schemas.microsoft.com/office/drawing/2014/main" id="{0DD2F460-AD0F-49B5-80F2-18F1F65E3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39610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152D637-45A2-7049-92C7-A7C3686C2B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641"/>
          <a:stretch/>
        </p:blipFill>
        <p:spPr>
          <a:xfrm>
            <a:off x="1039930" y="800100"/>
            <a:ext cx="4254805" cy="5257801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0C634C77-7EAE-486F-BBA9-98DFA032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845" y="480060"/>
            <a:ext cx="539610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3A15C90-7ECF-DF4F-B001-BE4FFCDDB1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422"/>
          <a:stretch/>
        </p:blipFill>
        <p:spPr>
          <a:xfrm>
            <a:off x="6724250" y="800100"/>
            <a:ext cx="4321830" cy="52578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E95535-C114-3141-A476-A0F9C91E50ED}"/>
              </a:ext>
            </a:extLst>
          </p:cNvPr>
          <p:cNvSpPr/>
          <p:nvPr/>
        </p:nvSpPr>
        <p:spPr>
          <a:xfrm>
            <a:off x="4495350" y="6464022"/>
            <a:ext cx="2583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http://colorbrewer2.org/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18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0DAAD-7EC7-4A46-9CA6-5963F93F9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AE73F-40ED-834F-80AF-E3E25C1ED1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plot.ly</a:t>
            </a:r>
            <a:r>
              <a:rPr lang="en-US" dirty="0">
                <a:hlinkClick r:id="rId3"/>
              </a:rPr>
              <a:t>/r/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16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B35A6-65B7-0B4D-AA8F-7EDB556E6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9000"/>
              </a:lnSpc>
            </a:pPr>
            <a:r>
              <a:rPr lang="en-US" sz="2800" dirty="0"/>
              <a:t>Wrap 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C4747A-CF8E-8743-8DE2-2E01459D9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1423" y="2286000"/>
            <a:ext cx="3053039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 err="1">
                <a:latin typeface="Andale Mono" panose="020B0509000000000004" pitchFamily="49" charset="0"/>
              </a:rPr>
              <a:t>ggplotly</a:t>
            </a:r>
            <a:r>
              <a:rPr lang="en-US" dirty="0">
                <a:latin typeface="Andale Mono" panose="020B0509000000000004" pitchFamily="49" charset="0"/>
              </a:rPr>
              <a:t>(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>
                <a:latin typeface="Andale Mono" panose="020B0509000000000004" pitchFamily="49" charset="0"/>
              </a:rPr>
              <a:t>	# Your </a:t>
            </a:r>
            <a:r>
              <a:rPr lang="en-US" dirty="0">
                <a:latin typeface="Andale Mono" panose="020B0509000000000004" pitchFamily="49" charset="0"/>
              </a:rPr>
              <a:t>ggplot2 code here!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9AF314-8A20-E24F-98CE-0AAE51C4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04" y="1985848"/>
            <a:ext cx="6800092" cy="396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776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B10E572-A84A-DF44-8AE5-2ABB222299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1885040"/>
            <a:ext cx="6900380" cy="3087920"/>
          </a:xfrm>
          <a:prstGeom prst="rect">
            <a:avLst/>
          </a:prstGeom>
        </p:spPr>
      </p:pic>
      <p:sp>
        <p:nvSpPr>
          <p:cNvPr id="38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DA36082-652B-4C4A-B189-E03AA16D2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9000"/>
              </a:lnSpc>
            </a:pPr>
            <a:r>
              <a:rPr lang="en-US" sz="2800"/>
              <a:t>Custom tooltip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63AB86B-A805-6B4F-8869-6DA47F91F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1423" y="2286000"/>
            <a:ext cx="3500444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 err="1">
                <a:latin typeface="Andale Mono" panose="020B0509000000000004" pitchFamily="49" charset="0"/>
              </a:rPr>
              <a:t>ggplotly</a:t>
            </a:r>
            <a:r>
              <a:rPr lang="en-US" dirty="0">
                <a:latin typeface="Andale Mono" panose="020B0509000000000004" pitchFamily="49" charset="0"/>
              </a:rPr>
              <a:t>(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 err="1">
                <a:latin typeface="Andale Mono" panose="020B0509000000000004" pitchFamily="49" charset="0"/>
              </a:rPr>
              <a:t>ggplot</a:t>
            </a:r>
            <a:r>
              <a:rPr lang="en-US" dirty="0">
                <a:latin typeface="Andale Mono" panose="020B0509000000000004" pitchFamily="49" charset="0"/>
              </a:rPr>
              <a:t>(</a:t>
            </a:r>
            <a:r>
              <a:rPr lang="en-US" dirty="0" err="1">
                <a:latin typeface="Andale Mono" panose="020B0509000000000004" pitchFamily="49" charset="0"/>
              </a:rPr>
              <a:t>mtcars</a:t>
            </a:r>
            <a:r>
              <a:rPr lang="en-US" dirty="0">
                <a:latin typeface="Andale Mono" panose="020B0509000000000004" pitchFamily="49" charset="0"/>
              </a:rPr>
              <a:t>, </a:t>
            </a:r>
            <a:r>
              <a:rPr lang="en-US" dirty="0" err="1">
                <a:latin typeface="Andale Mono" panose="020B0509000000000004" pitchFamily="49" charset="0"/>
              </a:rPr>
              <a:t>aes</a:t>
            </a:r>
            <a:r>
              <a:rPr lang="en-US" dirty="0">
                <a:latin typeface="Andale Mono" panose="020B0509000000000004" pitchFamily="49" charset="0"/>
              </a:rPr>
              <a:t>(x = </a:t>
            </a:r>
            <a:r>
              <a:rPr lang="en-US" dirty="0" err="1">
                <a:latin typeface="Andale Mono" panose="020B0509000000000004" pitchFamily="49" charset="0"/>
              </a:rPr>
              <a:t>hp</a:t>
            </a:r>
            <a:r>
              <a:rPr lang="en-US" dirty="0">
                <a:latin typeface="Andale Mono" panose="020B0509000000000004" pitchFamily="49" charset="0"/>
              </a:rPr>
              <a:t>, y = mpg, text = paste("&lt;b&gt;”, </a:t>
            </a:r>
            <a:r>
              <a:rPr lang="en-US" dirty="0" err="1">
                <a:latin typeface="Andale Mono" panose="020B0509000000000004" pitchFamily="49" charset="0"/>
              </a:rPr>
              <a:t>rowname</a:t>
            </a:r>
            <a:r>
              <a:rPr lang="en-US" dirty="0">
                <a:latin typeface="Andale Mono" panose="020B0509000000000004" pitchFamily="49" charset="0"/>
              </a:rPr>
              <a:t>, "&lt;/b&gt;&lt;</a:t>
            </a:r>
            <a:r>
              <a:rPr lang="en-US" dirty="0" err="1">
                <a:latin typeface="Andale Mono" panose="020B0509000000000004" pitchFamily="49" charset="0"/>
              </a:rPr>
              <a:t>br</a:t>
            </a:r>
            <a:r>
              <a:rPr lang="en-US" dirty="0">
                <a:latin typeface="Andale Mono" panose="020B0509000000000004" pitchFamily="49" charset="0"/>
              </a:rPr>
              <a:t>&gt;", 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"MPG:", mpg, "&lt;</a:t>
            </a:r>
            <a:r>
              <a:rPr lang="en-US" dirty="0" err="1">
                <a:latin typeface="Andale Mono" panose="020B0509000000000004" pitchFamily="49" charset="0"/>
              </a:rPr>
              <a:t>br</a:t>
            </a:r>
            <a:r>
              <a:rPr lang="en-US" dirty="0">
                <a:latin typeface="Andale Mono" panose="020B0509000000000004" pitchFamily="49" charset="0"/>
              </a:rPr>
              <a:t>&gt;Horse Power:", </a:t>
            </a:r>
            <a:r>
              <a:rPr lang="en-US" dirty="0" err="1">
                <a:latin typeface="Andale Mono" panose="020B0509000000000004" pitchFamily="49" charset="0"/>
              </a:rPr>
              <a:t>hp</a:t>
            </a:r>
            <a:r>
              <a:rPr lang="en-US" dirty="0">
                <a:latin typeface="Andale Mono" panose="020B0509000000000004" pitchFamily="49" charset="0"/>
              </a:rPr>
              <a:t>))) + 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geom_point</a:t>
            </a:r>
            <a:r>
              <a:rPr lang="en-US" dirty="0">
                <a:latin typeface="Andale Mono" panose="020B0509000000000004" pitchFamily="49" charset="0"/>
              </a:rPr>
              <a:t>() + 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ggtitle</a:t>
            </a:r>
            <a:r>
              <a:rPr lang="en-US" dirty="0">
                <a:latin typeface="Andale Mono" panose="020B0509000000000004" pitchFamily="49" charset="0"/>
              </a:rPr>
              <a:t>("Car Miles per Gallon by Horse Power") +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xlab</a:t>
            </a:r>
            <a:r>
              <a:rPr lang="en-US" dirty="0">
                <a:latin typeface="Andale Mono" panose="020B0509000000000004" pitchFamily="49" charset="0"/>
              </a:rPr>
              <a:t>("Horse Power") +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</a:t>
            </a:r>
            <a:r>
              <a:rPr lang="en-US" dirty="0" err="1">
                <a:latin typeface="Andale Mono" panose="020B0509000000000004" pitchFamily="49" charset="0"/>
              </a:rPr>
              <a:t>ylab</a:t>
            </a:r>
            <a:r>
              <a:rPr lang="en-US" dirty="0">
                <a:latin typeface="Andale Mono" panose="020B0509000000000004" pitchFamily="49" charset="0"/>
              </a:rPr>
              <a:t>("MPG"),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  tooltip = "text"</a:t>
            </a:r>
          </a:p>
          <a:p>
            <a:pPr marL="384048" indent="-384048">
              <a:lnSpc>
                <a:spcPct val="94000"/>
              </a:lnSpc>
              <a:spcAft>
                <a:spcPts val="200"/>
              </a:spcAft>
            </a:pPr>
            <a:r>
              <a:rPr lang="en-US" dirty="0">
                <a:latin typeface="Andale Mono" panose="020B050900000000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25424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20D8B-7D03-0C49-8BA2-547F1229A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E2D59-4D55-D941-870B-73543F117A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https://ggplot2.tidyverse.org/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170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680AA-D90C-BD4E-9669-9FF4D2D22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ggplot2?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414EB-F48B-7346-8D2C-82EBD4DE9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Ggplot2 is the premiere visualization package for R</a:t>
            </a:r>
          </a:p>
          <a:p>
            <a:r>
              <a:rPr lang="en-US" dirty="0"/>
              <a:t>Created by Hadley Wickham, Winston Chang, Kara Woo, Thomas Lin Pedersen, Claus Wilke and </a:t>
            </a:r>
            <a:r>
              <a:rPr lang="en-US" dirty="0" err="1"/>
              <a:t>Kohske</a:t>
            </a:r>
            <a:r>
              <a:rPr lang="en-US" dirty="0"/>
              <a:t> Takahashi</a:t>
            </a:r>
          </a:p>
          <a:p>
            <a:r>
              <a:rPr lang="en-US" dirty="0"/>
              <a:t>It can create just about any chart you can conceive of.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85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A21F-EC28-5D4F-9B63-B76732D9D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a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D7DEE-6EF9-2941-86CB-05240102C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 err="1"/>
              <a:t>ggplot</a:t>
            </a:r>
            <a:r>
              <a:rPr lang="en-US" dirty="0"/>
              <a:t>()</a:t>
            </a:r>
          </a:p>
          <a:p>
            <a:r>
              <a:rPr lang="en-US" dirty="0"/>
              <a:t>Arguments:</a:t>
            </a:r>
          </a:p>
          <a:p>
            <a:r>
              <a:rPr lang="en-US" dirty="0"/>
              <a:t>data: </a:t>
            </a:r>
            <a:r>
              <a:rPr lang="en-US" dirty="0" err="1"/>
              <a:t>Dataframe</a:t>
            </a:r>
            <a:r>
              <a:rPr lang="en-US" dirty="0"/>
              <a:t>/</a:t>
            </a:r>
            <a:r>
              <a:rPr lang="en-US" dirty="0" err="1"/>
              <a:t>tibble</a:t>
            </a:r>
            <a:r>
              <a:rPr lang="en-US" dirty="0"/>
              <a:t> you’re visualizing</a:t>
            </a:r>
          </a:p>
          <a:p>
            <a:r>
              <a:rPr lang="en-US" dirty="0" err="1"/>
              <a:t>aes</a:t>
            </a:r>
            <a:r>
              <a:rPr lang="en-US" dirty="0"/>
              <a:t>(): place the following arguments inside here for grouping, outside for the same thing</a:t>
            </a:r>
          </a:p>
          <a:p>
            <a:pPr lvl="2"/>
            <a:r>
              <a:rPr lang="en-US" dirty="0"/>
              <a:t>x: column for X coordinate</a:t>
            </a:r>
          </a:p>
          <a:p>
            <a:pPr lvl="2"/>
            <a:r>
              <a:rPr lang="en-US" dirty="0"/>
              <a:t>y: column for y coordinate</a:t>
            </a:r>
          </a:p>
          <a:p>
            <a:pPr lvl="2"/>
            <a:r>
              <a:rPr lang="en-US" dirty="0"/>
              <a:t>group: column to group information by</a:t>
            </a:r>
          </a:p>
          <a:p>
            <a:pPr lvl="2"/>
            <a:r>
              <a:rPr lang="en-US" dirty="0"/>
              <a:t>color/fill: color or column to group colors by</a:t>
            </a:r>
          </a:p>
          <a:p>
            <a:pPr lvl="2"/>
            <a:r>
              <a:rPr lang="en-US" dirty="0"/>
              <a:t>shape: shape or column to group shapes by</a:t>
            </a:r>
          </a:p>
          <a:p>
            <a:pPr lvl="2"/>
            <a:r>
              <a:rPr lang="en-US" dirty="0"/>
              <a:t>alpha:  opacity or column to set opacity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30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31EDE-0B96-D544-9042-610C81C8E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Types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68A97-9B71-9941-9B81-0AA517FD7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 charts – </a:t>
            </a:r>
            <a:r>
              <a:rPr lang="en-US" dirty="0" err="1"/>
              <a:t>geom_bar</a:t>
            </a:r>
            <a:r>
              <a:rPr lang="en-US" dirty="0"/>
              <a:t>()</a:t>
            </a:r>
          </a:p>
          <a:p>
            <a:r>
              <a:rPr lang="en-US" dirty="0"/>
              <a:t>Scatter plots – </a:t>
            </a:r>
            <a:r>
              <a:rPr lang="en-US" dirty="0" err="1"/>
              <a:t>geom_point</a:t>
            </a:r>
            <a:r>
              <a:rPr lang="en-US" dirty="0"/>
              <a:t>()</a:t>
            </a:r>
          </a:p>
          <a:p>
            <a:r>
              <a:rPr lang="en-US" dirty="0"/>
              <a:t>Correlation – </a:t>
            </a:r>
            <a:r>
              <a:rPr lang="en-US" dirty="0" err="1"/>
              <a:t>geom_smooth</a:t>
            </a:r>
            <a:r>
              <a:rPr lang="en-US" dirty="0"/>
              <a:t>()</a:t>
            </a:r>
          </a:p>
          <a:p>
            <a:r>
              <a:rPr lang="en-US" dirty="0"/>
              <a:t>Histogram/Density – </a:t>
            </a:r>
            <a:r>
              <a:rPr lang="en-US" dirty="0" err="1"/>
              <a:t>geom_histogram</a:t>
            </a:r>
            <a:r>
              <a:rPr lang="en-US" dirty="0"/>
              <a:t>()/</a:t>
            </a:r>
            <a:r>
              <a:rPr lang="en-US" dirty="0" err="1"/>
              <a:t>geom_density</a:t>
            </a:r>
            <a:endParaRPr lang="en-US" dirty="0"/>
          </a:p>
          <a:p>
            <a:r>
              <a:rPr lang="en-US" dirty="0"/>
              <a:t>Boxplot/violin plot – </a:t>
            </a:r>
            <a:r>
              <a:rPr lang="en-US" dirty="0" err="1"/>
              <a:t>geom_box</a:t>
            </a:r>
            <a:r>
              <a:rPr lang="en-US" dirty="0"/>
              <a:t>()/</a:t>
            </a:r>
            <a:r>
              <a:rPr lang="en-US" dirty="0" err="1"/>
              <a:t>geom_violin</a:t>
            </a:r>
            <a:r>
              <a:rPr lang="en-US" dirty="0"/>
              <a:t>()</a:t>
            </a:r>
          </a:p>
          <a:p>
            <a:r>
              <a:rPr lang="en-US" dirty="0"/>
              <a:t>Time series - </a:t>
            </a:r>
            <a:r>
              <a:rPr lang="en-US" dirty="0" err="1"/>
              <a:t>geom_line</a:t>
            </a:r>
            <a:r>
              <a:rPr lang="en-US" dirty="0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1230556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ED9C7F-846E-0E48-A0B3-91A9EE1FB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A73FF1-5D77-B644-A43F-D1B10A64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Bar chart</a:t>
            </a:r>
          </a:p>
        </p:txBody>
      </p:sp>
    </p:spTree>
    <p:extLst>
      <p:ext uri="{BB962C8B-B14F-4D97-AF65-F5344CB8AC3E}">
        <p14:creationId xmlns:p14="http://schemas.microsoft.com/office/powerpoint/2010/main" val="254880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A4A243-5FF4-6942-9FCD-CCF5DB981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8B3FE2-2247-D841-9799-33FB4468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cap="all"/>
              <a:t>Scatter Plot</a:t>
            </a:r>
          </a:p>
        </p:txBody>
      </p:sp>
    </p:spTree>
    <p:extLst>
      <p:ext uri="{BB962C8B-B14F-4D97-AF65-F5344CB8AC3E}">
        <p14:creationId xmlns:p14="http://schemas.microsoft.com/office/powerpoint/2010/main" val="1711033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A76000-FBA4-B947-8CE0-3DFCC07E4B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BB6105-EE3F-9F45-8B01-EE6A592D5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cap="all"/>
              <a:t>Histogram</a:t>
            </a:r>
          </a:p>
        </p:txBody>
      </p:sp>
    </p:spTree>
    <p:extLst>
      <p:ext uri="{BB962C8B-B14F-4D97-AF65-F5344CB8AC3E}">
        <p14:creationId xmlns:p14="http://schemas.microsoft.com/office/powerpoint/2010/main" val="3811421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280681-FA54-D443-88C5-9913C8F2F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639831"/>
            <a:ext cx="5659222" cy="37775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090CDD-CF5E-D247-8CD1-23BC267B6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cap="all"/>
              <a:t>Boxplot</a:t>
            </a:r>
          </a:p>
        </p:txBody>
      </p:sp>
    </p:spTree>
    <p:extLst>
      <p:ext uri="{BB962C8B-B14F-4D97-AF65-F5344CB8AC3E}">
        <p14:creationId xmlns:p14="http://schemas.microsoft.com/office/powerpoint/2010/main" val="93990693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456</TotalTime>
  <Words>334</Words>
  <Application>Microsoft Macintosh PowerPoint</Application>
  <PresentationFormat>Widescreen</PresentationFormat>
  <Paragraphs>60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Andale Mono</vt:lpstr>
      <vt:lpstr>Calibri</vt:lpstr>
      <vt:lpstr>Franklin Gothic Book</vt:lpstr>
      <vt:lpstr>Crop</vt:lpstr>
      <vt:lpstr>Ggplot2 &amp; Plotly</vt:lpstr>
      <vt:lpstr>ggplot2</vt:lpstr>
      <vt:lpstr>What is ggplot2?</vt:lpstr>
      <vt:lpstr>Setting up a plot</vt:lpstr>
      <vt:lpstr>Chart Types today</vt:lpstr>
      <vt:lpstr>Bar chart</vt:lpstr>
      <vt:lpstr>Scatter Plot</vt:lpstr>
      <vt:lpstr>Histogram</vt:lpstr>
      <vt:lpstr>Boxplot</vt:lpstr>
      <vt:lpstr>Violin</vt:lpstr>
      <vt:lpstr>Time Series</vt:lpstr>
      <vt:lpstr>Other ggplot concepts</vt:lpstr>
      <vt:lpstr>Lines</vt:lpstr>
      <vt:lpstr>Labels</vt:lpstr>
      <vt:lpstr>PowerPoint Presentation</vt:lpstr>
      <vt:lpstr>plotly</vt:lpstr>
      <vt:lpstr>Wrap it</vt:lpstr>
      <vt:lpstr>Custom tooltip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Widgets</dc:title>
  <dc:creator>Arnold, Geoffrey</dc:creator>
  <cp:lastModifiedBy>Arnold, Geoffrey</cp:lastModifiedBy>
  <cp:revision>28</cp:revision>
  <dcterms:created xsi:type="dcterms:W3CDTF">2017-08-14T00:20:25Z</dcterms:created>
  <dcterms:modified xsi:type="dcterms:W3CDTF">2018-07-13T14:56:51Z</dcterms:modified>
</cp:coreProperties>
</file>